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15"/>
  </p:notesMasterIdLst>
  <p:sldIdLst>
    <p:sldId id="256" r:id="rId2"/>
    <p:sldId id="257" r:id="rId3"/>
    <p:sldId id="258" r:id="rId4"/>
    <p:sldId id="261" r:id="rId5"/>
    <p:sldId id="262" r:id="rId6"/>
    <p:sldId id="263" r:id="rId7"/>
    <p:sldId id="264" r:id="rId8"/>
    <p:sldId id="265" r:id="rId9"/>
    <p:sldId id="266" r:id="rId10"/>
    <p:sldId id="267" r:id="rId11"/>
    <p:sldId id="268" r:id="rId12"/>
    <p:sldId id="269" r:id="rId13"/>
    <p:sldId id="270"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34" autoAdjust="0"/>
    <p:restoredTop sz="94710" autoAdjust="0"/>
  </p:normalViewPr>
  <p:slideViewPr>
    <p:cSldViewPr>
      <p:cViewPr varScale="1">
        <p:scale>
          <a:sx n="73" d="100"/>
          <a:sy n="73" d="100"/>
        </p:scale>
        <p:origin x="-106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BF48FA-364E-4AEB-84F3-B336D7D72B74}" type="datetimeFigureOut">
              <a:rPr lang="en-US" smtClean="0"/>
              <a:pPr/>
              <a:t>5/17/2011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785BBD-4C60-4BEF-9BAB-B461B03FAEE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2785BBD-4C60-4BEF-9BAB-B461B03FAEE2}"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D0432341-E289-4AD5-8B42-E0884DC600AE}" type="datetimeFigureOut">
              <a:rPr lang="en-US" smtClean="0"/>
              <a:pPr/>
              <a:t>5/17/2011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63F6A93F-6639-471F-8F51-3AEADF1B75A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0432341-E289-4AD5-8B42-E0884DC600AE}" type="datetimeFigureOut">
              <a:rPr lang="en-US" smtClean="0"/>
              <a:pPr/>
              <a:t>5/17/2011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3F6A93F-6639-471F-8F51-3AEADF1B75A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0432341-E289-4AD5-8B42-E0884DC600AE}" type="datetimeFigureOut">
              <a:rPr lang="en-US" smtClean="0"/>
              <a:pPr/>
              <a:t>5/17/2011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3F6A93F-6639-471F-8F51-3AEADF1B75A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0432341-E289-4AD5-8B42-E0884DC600AE}" type="datetimeFigureOut">
              <a:rPr lang="en-US" smtClean="0"/>
              <a:pPr/>
              <a:t>5/17/2011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3F6A93F-6639-471F-8F51-3AEADF1B75A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0432341-E289-4AD5-8B42-E0884DC600AE}" type="datetimeFigureOut">
              <a:rPr lang="en-US" smtClean="0"/>
              <a:pPr/>
              <a:t>5/17/2011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3F6A93F-6639-471F-8F51-3AEADF1B75A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0432341-E289-4AD5-8B42-E0884DC600AE}" type="datetimeFigureOut">
              <a:rPr lang="en-US" smtClean="0"/>
              <a:pPr/>
              <a:t>5/17/2011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3F6A93F-6639-471F-8F51-3AEADF1B75A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0432341-E289-4AD5-8B42-E0884DC600AE}" type="datetimeFigureOut">
              <a:rPr lang="en-US" smtClean="0"/>
              <a:pPr/>
              <a:t>5/17/2011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3F6A93F-6639-471F-8F51-3AEADF1B75A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0432341-E289-4AD5-8B42-E0884DC600AE}" type="datetimeFigureOut">
              <a:rPr lang="en-US" smtClean="0"/>
              <a:pPr/>
              <a:t>5/17/2011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3F6A93F-6639-471F-8F51-3AEADF1B75A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D0432341-E289-4AD5-8B42-E0884DC600AE}" type="datetimeFigureOut">
              <a:rPr lang="en-US" smtClean="0"/>
              <a:pPr/>
              <a:t>5/17/2011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3F6A93F-6639-471F-8F51-3AEADF1B75A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0432341-E289-4AD5-8B42-E0884DC600AE}" type="datetimeFigureOut">
              <a:rPr lang="en-US" smtClean="0"/>
              <a:pPr/>
              <a:t>5/17/2011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3F6A93F-6639-471F-8F51-3AEADF1B75A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0432341-E289-4AD5-8B42-E0884DC600AE}" type="datetimeFigureOut">
              <a:rPr lang="en-US" smtClean="0"/>
              <a:pPr/>
              <a:t>5/17/2011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3F6A93F-6639-471F-8F51-3AEADF1B75A9}"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D0432341-E289-4AD5-8B42-E0884DC600AE}" type="datetimeFigureOut">
              <a:rPr lang="en-US" smtClean="0"/>
              <a:pPr/>
              <a:t>5/17/2011</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63F6A93F-6639-471F-8F51-3AEADF1B75A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Minute to Win it</a:t>
            </a:r>
            <a:endParaRPr lang="en-US" dirty="0"/>
          </a:p>
        </p:txBody>
      </p:sp>
      <p:sp>
        <p:nvSpPr>
          <p:cNvPr id="3" name="Subtitle 2"/>
          <p:cNvSpPr>
            <a:spLocks noGrp="1"/>
          </p:cNvSpPr>
          <p:nvPr>
            <p:ph type="subTitle" idx="1"/>
          </p:nvPr>
        </p:nvSpPr>
        <p:spPr/>
        <p:txBody>
          <a:bodyPr/>
          <a:lstStyle/>
          <a:p>
            <a:r>
              <a:rPr lang="en-US" dirty="0" smtClean="0"/>
              <a:t>Joanna </a:t>
            </a:r>
            <a:r>
              <a:rPr lang="en-US" dirty="0" smtClean="0"/>
              <a:t>Curran</a:t>
            </a:r>
            <a:r>
              <a:rPr lang="en-US" dirty="0" smtClean="0"/>
              <a:t> </a:t>
            </a:r>
            <a:r>
              <a:rPr lang="en-US" dirty="0" smtClean="0"/>
              <a:t>and Brianna </a:t>
            </a:r>
            <a:r>
              <a:rPr lang="en-US" dirty="0" smtClean="0"/>
              <a:t>Baer</a:t>
            </a:r>
            <a:endParaRPr lang="en-US" dirty="0"/>
          </a:p>
        </p:txBody>
      </p:sp>
      <p:pic>
        <p:nvPicPr>
          <p:cNvPr id="16386" name="Picture 2" descr="http://livingchristny.com/blog/wp-content/uploads/2008/06/pennies-01_www.jpg"/>
          <p:cNvPicPr>
            <a:picLocks noChangeAspect="1" noChangeArrowheads="1"/>
          </p:cNvPicPr>
          <p:nvPr/>
        </p:nvPicPr>
        <p:blipFill>
          <a:blip r:embed="rId2" cstate="print"/>
          <a:srcRect/>
          <a:stretch>
            <a:fillRect/>
          </a:stretch>
        </p:blipFill>
        <p:spPr bwMode="auto">
          <a:xfrm>
            <a:off x="3429000" y="4038600"/>
            <a:ext cx="2209800" cy="2209801"/>
          </a:xfrm>
          <a:prstGeom prst="rect">
            <a:avLst/>
          </a:prstGeom>
          <a:noFill/>
        </p:spPr>
      </p:pic>
      <p:pic>
        <p:nvPicPr>
          <p:cNvPr id="16388" name="Picture 4" descr="http://annieandersonblog.com/wp-content/uploads/2008/09/pennies.jpg"/>
          <p:cNvPicPr>
            <a:picLocks noChangeAspect="1" noChangeArrowheads="1"/>
          </p:cNvPicPr>
          <p:nvPr/>
        </p:nvPicPr>
        <p:blipFill>
          <a:blip r:embed="rId3" cstate="print"/>
          <a:srcRect/>
          <a:stretch>
            <a:fillRect/>
          </a:stretch>
        </p:blipFill>
        <p:spPr bwMode="auto">
          <a:xfrm>
            <a:off x="5867400" y="4267200"/>
            <a:ext cx="2743200" cy="2057400"/>
          </a:xfrm>
          <a:prstGeom prst="rect">
            <a:avLst/>
          </a:prstGeom>
          <a:noFill/>
        </p:spPr>
      </p:pic>
      <p:pic>
        <p:nvPicPr>
          <p:cNvPr id="16390" name="Picture 6" descr="http://www.overidon.com/wp-content/uploads/2009/11/1943_penny1.jpg"/>
          <p:cNvPicPr>
            <a:picLocks noChangeAspect="1" noChangeArrowheads="1"/>
          </p:cNvPicPr>
          <p:nvPr/>
        </p:nvPicPr>
        <p:blipFill>
          <a:blip r:embed="rId4" cstate="print"/>
          <a:srcRect/>
          <a:stretch>
            <a:fillRect/>
          </a:stretch>
        </p:blipFill>
        <p:spPr bwMode="auto">
          <a:xfrm>
            <a:off x="838200" y="4038600"/>
            <a:ext cx="2057400" cy="2046823"/>
          </a:xfrm>
          <a:prstGeom prst="rect">
            <a:avLst/>
          </a:prstGeom>
          <a:noFill/>
        </p:spPr>
      </p:pic>
    </p:spTree>
  </p:cSld>
  <p:clrMapOvr>
    <a:masterClrMapping/>
  </p:clrMapOvr>
  <p:transition spd="med">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183880" cy="1051560"/>
          </a:xfrm>
        </p:spPr>
        <p:txBody>
          <a:bodyPr>
            <a:normAutofit/>
          </a:bodyPr>
          <a:lstStyle/>
          <a:p>
            <a:r>
              <a:rPr lang="en-US" dirty="0" smtClean="0"/>
              <a:t>Marginal Distribution of Finger</a:t>
            </a:r>
            <a:endParaRPr lang="en-US" dirty="0"/>
          </a:p>
        </p:txBody>
      </p:sp>
      <p:pic>
        <p:nvPicPr>
          <p:cNvPr id="10242" name="Picture 2"/>
          <p:cNvPicPr>
            <a:picLocks noGrp="1" noChangeAspect="1" noChangeArrowheads="1"/>
          </p:cNvPicPr>
          <p:nvPr>
            <p:ph idx="1"/>
          </p:nvPr>
        </p:nvPicPr>
        <p:blipFill>
          <a:blip r:embed="rId2" cstate="print"/>
          <a:srcRect/>
          <a:stretch>
            <a:fillRect/>
          </a:stretch>
        </p:blipFill>
        <p:spPr bwMode="auto">
          <a:xfrm>
            <a:off x="990600" y="2667000"/>
            <a:ext cx="2912802" cy="2376349"/>
          </a:xfrm>
          <a:prstGeom prst="rect">
            <a:avLst/>
          </a:prstGeom>
          <a:noFill/>
          <a:ln w="9525">
            <a:noFill/>
            <a:miter lim="800000"/>
            <a:headEnd/>
            <a:tailEnd/>
          </a:ln>
          <a:effectLst/>
        </p:spPr>
      </p:pic>
      <p:pic>
        <p:nvPicPr>
          <p:cNvPr id="10243" name="Picture 3"/>
          <p:cNvPicPr>
            <a:picLocks noChangeAspect="1" noChangeArrowheads="1"/>
          </p:cNvPicPr>
          <p:nvPr/>
        </p:nvPicPr>
        <p:blipFill>
          <a:blip r:embed="rId3" cstate="print"/>
          <a:srcRect/>
          <a:stretch>
            <a:fillRect/>
          </a:stretch>
        </p:blipFill>
        <p:spPr bwMode="auto">
          <a:xfrm>
            <a:off x="4648200" y="2590800"/>
            <a:ext cx="4000499" cy="2514600"/>
          </a:xfrm>
          <a:prstGeom prst="rect">
            <a:avLst/>
          </a:prstGeom>
          <a:noFill/>
          <a:ln w="9525">
            <a:noFill/>
            <a:miter lim="800000"/>
            <a:headEnd/>
            <a:tailEnd/>
          </a:ln>
          <a:effectLst/>
        </p:spPr>
      </p:pic>
    </p:spTree>
  </p:cSld>
  <p:clrMapOvr>
    <a:masterClrMapping/>
  </p:clrMapOvr>
  <p:transition spd="med">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183880" cy="1051560"/>
          </a:xfrm>
        </p:spPr>
        <p:txBody>
          <a:bodyPr>
            <a:normAutofit fontScale="90000"/>
          </a:bodyPr>
          <a:lstStyle/>
          <a:p>
            <a:r>
              <a:rPr lang="en-US" dirty="0" smtClean="0"/>
              <a:t>Conditional Distribution of Hand</a:t>
            </a:r>
            <a:endParaRPr lang="en-US" dirty="0"/>
          </a:p>
        </p:txBody>
      </p:sp>
      <p:pic>
        <p:nvPicPr>
          <p:cNvPr id="11266" name="Picture 2"/>
          <p:cNvPicPr>
            <a:picLocks noGrp="1" noChangeAspect="1" noChangeArrowheads="1"/>
          </p:cNvPicPr>
          <p:nvPr>
            <p:ph idx="1"/>
          </p:nvPr>
        </p:nvPicPr>
        <p:blipFill>
          <a:blip r:embed="rId2" cstate="print"/>
          <a:srcRect r="12906"/>
          <a:stretch>
            <a:fillRect/>
          </a:stretch>
        </p:blipFill>
        <p:spPr bwMode="auto">
          <a:xfrm>
            <a:off x="457200" y="2133600"/>
            <a:ext cx="3886200" cy="2804491"/>
          </a:xfrm>
          <a:prstGeom prst="rect">
            <a:avLst/>
          </a:prstGeom>
          <a:noFill/>
          <a:ln w="9525">
            <a:noFill/>
            <a:miter lim="800000"/>
            <a:headEnd/>
            <a:tailEnd/>
          </a:ln>
          <a:effectLst/>
        </p:spPr>
      </p:pic>
      <p:pic>
        <p:nvPicPr>
          <p:cNvPr id="5" name="Picture 3"/>
          <p:cNvPicPr>
            <a:picLocks noChangeAspect="1" noChangeArrowheads="1"/>
          </p:cNvPicPr>
          <p:nvPr/>
        </p:nvPicPr>
        <p:blipFill>
          <a:blip r:embed="rId3" cstate="print"/>
          <a:srcRect r="13803" b="2632"/>
          <a:stretch>
            <a:fillRect/>
          </a:stretch>
        </p:blipFill>
        <p:spPr bwMode="auto">
          <a:xfrm>
            <a:off x="4648200" y="2133600"/>
            <a:ext cx="3886200" cy="2819400"/>
          </a:xfrm>
          <a:prstGeom prst="rect">
            <a:avLst/>
          </a:prstGeom>
          <a:noFill/>
          <a:ln w="9525">
            <a:noFill/>
            <a:miter lim="800000"/>
            <a:headEnd/>
            <a:tailEnd/>
          </a:ln>
          <a:effectLst/>
        </p:spPr>
      </p:pic>
    </p:spTree>
  </p:cSld>
  <p:clrMapOvr>
    <a:masterClrMapping/>
  </p:clrMapOvr>
  <p:transition spd="med">
    <p:pull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183880" cy="1051560"/>
          </a:xfrm>
        </p:spPr>
        <p:txBody>
          <a:bodyPr>
            <a:normAutofit fontScale="90000"/>
          </a:bodyPr>
          <a:lstStyle/>
          <a:p>
            <a:r>
              <a:rPr lang="en-US" dirty="0" smtClean="0"/>
              <a:t>Dependence of Categorical Variables</a:t>
            </a:r>
            <a:endParaRPr lang="en-US" dirty="0"/>
          </a:p>
        </p:txBody>
      </p:sp>
      <p:sp>
        <p:nvSpPr>
          <p:cNvPr id="3" name="Content Placeholder 2"/>
          <p:cNvSpPr>
            <a:spLocks noGrp="1"/>
          </p:cNvSpPr>
          <p:nvPr>
            <p:ph idx="1"/>
          </p:nvPr>
        </p:nvSpPr>
        <p:spPr>
          <a:xfrm>
            <a:off x="457200" y="1676400"/>
            <a:ext cx="8183880" cy="4187952"/>
          </a:xfrm>
        </p:spPr>
        <p:txBody>
          <a:bodyPr/>
          <a:lstStyle/>
          <a:p>
            <a:r>
              <a:rPr lang="en-US" dirty="0" smtClean="0"/>
              <a:t>Since the conditional distributions do not match up with the marginal distributions, our variables of hand and finger are proven to be dependent</a:t>
            </a:r>
            <a:endParaRPr lang="en-US" dirty="0"/>
          </a:p>
        </p:txBody>
      </p:sp>
    </p:spTree>
  </p:cSld>
  <p:clrMapOvr>
    <a:masterClrMapping/>
  </p:clrMapOvr>
  <p:transition spd="med">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183880" cy="1051560"/>
          </a:xfrm>
        </p:spPr>
        <p:txBody>
          <a:bodyPr/>
          <a:lstStyle/>
          <a:p>
            <a:r>
              <a:rPr lang="en-US" dirty="0" smtClean="0"/>
              <a:t>Conclusion</a:t>
            </a:r>
            <a:endParaRPr lang="en-US" dirty="0"/>
          </a:p>
        </p:txBody>
      </p:sp>
      <p:sp>
        <p:nvSpPr>
          <p:cNvPr id="3" name="Content Placeholder 2"/>
          <p:cNvSpPr>
            <a:spLocks noGrp="1"/>
          </p:cNvSpPr>
          <p:nvPr>
            <p:ph idx="1"/>
          </p:nvPr>
        </p:nvSpPr>
        <p:spPr>
          <a:xfrm>
            <a:off x="457200" y="1676400"/>
            <a:ext cx="8183880" cy="4187952"/>
          </a:xfrm>
        </p:spPr>
        <p:txBody>
          <a:bodyPr>
            <a:normAutofit fontScale="92500"/>
          </a:bodyPr>
          <a:lstStyle/>
          <a:p>
            <a:r>
              <a:rPr lang="en-US" dirty="0" smtClean="0"/>
              <a:t>In conclusion, we have found which of the subjects were most successful in performing this task. The subjects that used their middle finger on their right hand were the most successful since they had the highest and best results. We also found that the male subjects were most successful in this test no matter which hand or finger they chose to use, they seemed to be able to balance more pennies than the female subjects.</a:t>
            </a:r>
            <a:endParaRPr lang="en-US" dirty="0"/>
          </a:p>
        </p:txBody>
      </p:sp>
    </p:spTree>
  </p:cSld>
  <p:clrMapOvr>
    <a:masterClrMapping/>
  </p:clrMapOvr>
  <p:transition spd="med">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183880" cy="1051560"/>
          </a:xfrm>
        </p:spPr>
        <p:txBody>
          <a:bodyPr/>
          <a:lstStyle/>
          <a:p>
            <a:r>
              <a:rPr lang="en-US" dirty="0" smtClean="0"/>
              <a:t>The Mission</a:t>
            </a:r>
            <a:endParaRPr lang="en-US" dirty="0"/>
          </a:p>
        </p:txBody>
      </p:sp>
      <p:sp>
        <p:nvSpPr>
          <p:cNvPr id="3" name="Content Placeholder 2"/>
          <p:cNvSpPr>
            <a:spLocks noGrp="1"/>
          </p:cNvSpPr>
          <p:nvPr>
            <p:ph idx="1"/>
          </p:nvPr>
        </p:nvSpPr>
        <p:spPr>
          <a:xfrm>
            <a:off x="533400" y="1676400"/>
            <a:ext cx="8183880" cy="4187952"/>
          </a:xfrm>
        </p:spPr>
        <p:txBody>
          <a:bodyPr>
            <a:normAutofit lnSpcReduction="10000"/>
          </a:bodyPr>
          <a:lstStyle/>
          <a:p>
            <a:r>
              <a:rPr lang="en-US" dirty="0" smtClean="0"/>
              <a:t>The subject was given a large pile of pennies</a:t>
            </a:r>
            <a:r>
              <a:rPr lang="en-US" dirty="0"/>
              <a:t> </a:t>
            </a:r>
            <a:endParaRPr lang="en-US" dirty="0" smtClean="0"/>
          </a:p>
          <a:p>
            <a:r>
              <a:rPr lang="en-US" dirty="0" smtClean="0"/>
              <a:t>They could choose which hand and which finger on that hand to balance the pennies on</a:t>
            </a:r>
          </a:p>
          <a:p>
            <a:r>
              <a:rPr lang="en-US" dirty="0" smtClean="0"/>
              <a:t>They had one minute to balance as many pennies as possible on one finger</a:t>
            </a:r>
          </a:p>
          <a:p>
            <a:r>
              <a:rPr lang="en-US" dirty="0" smtClean="0"/>
              <a:t>Subjects were allowed to straighten the pile along the way and restack if they fell within the time limit</a:t>
            </a:r>
            <a:endParaRPr lang="en-US" dirty="0" smtClean="0"/>
          </a:p>
        </p:txBody>
      </p:sp>
    </p:spTree>
  </p:cSld>
  <p:clrMapOvr>
    <a:masterClrMapping/>
  </p:clrMapOvr>
  <p:transition spd="med">
    <p:cut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
            <a:ext cx="8183880" cy="1051560"/>
          </a:xfrm>
        </p:spPr>
        <p:txBody>
          <a:bodyPr>
            <a:normAutofit/>
          </a:bodyPr>
          <a:lstStyle/>
          <a:p>
            <a:r>
              <a:rPr lang="en-US" dirty="0" smtClean="0"/>
              <a:t>Our Data (Number of Pennies)</a:t>
            </a:r>
            <a:endParaRPr lang="en-US" dirty="0"/>
          </a:p>
        </p:txBody>
      </p:sp>
      <p:pic>
        <p:nvPicPr>
          <p:cNvPr id="1027" name="Picture 3"/>
          <p:cNvPicPr>
            <a:picLocks noGrp="1" noChangeAspect="1" noChangeArrowheads="1"/>
          </p:cNvPicPr>
          <p:nvPr>
            <p:ph idx="1"/>
          </p:nvPr>
        </p:nvPicPr>
        <p:blipFill>
          <a:blip r:embed="rId2" cstate="print"/>
          <a:srcRect/>
          <a:stretch>
            <a:fillRect/>
          </a:stretch>
        </p:blipFill>
        <p:spPr bwMode="auto">
          <a:xfrm>
            <a:off x="914400" y="2819400"/>
            <a:ext cx="3826463" cy="3121741"/>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cstate="print"/>
          <a:srcRect t="14694" b="6327"/>
          <a:stretch>
            <a:fillRect/>
          </a:stretch>
        </p:blipFill>
        <p:spPr bwMode="auto">
          <a:xfrm>
            <a:off x="5486400" y="2667000"/>
            <a:ext cx="2667000" cy="3276600"/>
          </a:xfrm>
          <a:prstGeom prst="rect">
            <a:avLst/>
          </a:prstGeom>
          <a:noFill/>
          <a:ln w="9525">
            <a:noFill/>
            <a:miter lim="800000"/>
            <a:headEnd/>
            <a:tailEnd/>
          </a:ln>
          <a:effectLst/>
        </p:spPr>
      </p:pic>
      <p:sp>
        <p:nvSpPr>
          <p:cNvPr id="5" name="TextBox 4"/>
          <p:cNvSpPr txBox="1"/>
          <p:nvPr/>
        </p:nvSpPr>
        <p:spPr>
          <a:xfrm>
            <a:off x="914400" y="1371600"/>
            <a:ext cx="6705600" cy="923330"/>
          </a:xfrm>
          <a:prstGeom prst="rect">
            <a:avLst/>
          </a:prstGeom>
          <a:noFill/>
        </p:spPr>
        <p:txBody>
          <a:bodyPr wrap="square" rtlCol="0">
            <a:spAutoFit/>
          </a:bodyPr>
          <a:lstStyle/>
          <a:p>
            <a:pPr>
              <a:buFont typeface="Arial" pitchFamily="34" charset="0"/>
              <a:buChar char="•"/>
            </a:pPr>
            <a:r>
              <a:rPr lang="en-US" dirty="0" smtClean="0"/>
              <a:t>Shape-Bimodal, roughly symmetric, contains a gap </a:t>
            </a:r>
          </a:p>
          <a:p>
            <a:pPr>
              <a:buFont typeface="Arial" pitchFamily="34" charset="0"/>
              <a:buChar char="•"/>
            </a:pPr>
            <a:r>
              <a:rPr lang="en-US" dirty="0" smtClean="0"/>
              <a:t>Center-mean is at 14.775 pennies</a:t>
            </a:r>
          </a:p>
          <a:p>
            <a:pPr>
              <a:buFont typeface="Arial" pitchFamily="34" charset="0"/>
              <a:buChar char="•"/>
            </a:pPr>
            <a:r>
              <a:rPr lang="en-US" dirty="0" smtClean="0"/>
              <a:t>Spread-Range is 12, standard deviation is 2.75017</a:t>
            </a:r>
            <a:endParaRPr lang="en-US" dirty="0"/>
          </a:p>
        </p:txBody>
      </p:sp>
    </p:spTree>
  </p:cSld>
  <p:clrMapOvr>
    <a:masterClrMapping/>
  </p:clrMapOvr>
  <p:transition spd="med">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183880" cy="1051560"/>
          </a:xfrm>
        </p:spPr>
        <p:txBody>
          <a:bodyPr/>
          <a:lstStyle/>
          <a:p>
            <a:r>
              <a:rPr lang="en-US" dirty="0" smtClean="0"/>
              <a:t>Normal Model</a:t>
            </a:r>
            <a:endParaRPr lang="en-US"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609600" y="2133600"/>
            <a:ext cx="3826463" cy="3121741"/>
          </a:xfrm>
          <a:prstGeom prst="rect">
            <a:avLst/>
          </a:prstGeom>
          <a:noFill/>
          <a:ln w="9525">
            <a:noFill/>
            <a:miter lim="800000"/>
            <a:headEnd/>
            <a:tailEnd/>
          </a:ln>
          <a:effectLst/>
        </p:spPr>
      </p:pic>
      <p:sp>
        <p:nvSpPr>
          <p:cNvPr id="4" name="TextBox 3"/>
          <p:cNvSpPr txBox="1"/>
          <p:nvPr/>
        </p:nvSpPr>
        <p:spPr>
          <a:xfrm>
            <a:off x="5410200" y="2133600"/>
            <a:ext cx="3200400" cy="3046988"/>
          </a:xfrm>
          <a:prstGeom prst="rect">
            <a:avLst/>
          </a:prstGeom>
          <a:noFill/>
        </p:spPr>
        <p:txBody>
          <a:bodyPr wrap="square" rtlCol="0">
            <a:spAutoFit/>
          </a:bodyPr>
          <a:lstStyle/>
          <a:p>
            <a:pPr>
              <a:buFont typeface="Arial" pitchFamily="34" charset="0"/>
              <a:buChar char="•"/>
            </a:pPr>
            <a:r>
              <a:rPr lang="en-US" sz="2400" dirty="0" smtClean="0"/>
              <a:t>Data is linear with a strong correlation</a:t>
            </a:r>
          </a:p>
          <a:p>
            <a:pPr>
              <a:buFont typeface="Arial" pitchFamily="34" charset="0"/>
              <a:buChar char="•"/>
            </a:pPr>
            <a:endParaRPr lang="en-US" sz="2400" dirty="0" smtClean="0"/>
          </a:p>
          <a:p>
            <a:pPr>
              <a:buFont typeface="Arial" pitchFamily="34" charset="0"/>
              <a:buChar char="•"/>
            </a:pPr>
            <a:r>
              <a:rPr lang="en-US" sz="2400" dirty="0" smtClean="0"/>
              <a:t>Data fits normal probability plot</a:t>
            </a:r>
          </a:p>
          <a:p>
            <a:endParaRPr lang="en-US" sz="2400" dirty="0" smtClean="0"/>
          </a:p>
          <a:p>
            <a:pPr>
              <a:buFont typeface="Arial" pitchFamily="34" charset="0"/>
              <a:buChar char="•"/>
            </a:pPr>
            <a:r>
              <a:rPr lang="en-US" sz="2400" dirty="0" smtClean="0"/>
              <a:t>Normal data</a:t>
            </a:r>
          </a:p>
          <a:p>
            <a:endParaRPr lang="en-US" sz="2400" dirty="0"/>
          </a:p>
        </p:txBody>
      </p:sp>
    </p:spTree>
  </p:cSld>
  <p:clrMapOvr>
    <a:masterClrMapping/>
  </p:clrMapOvr>
  <p:transition spd="med">
    <p:wipe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
            <a:ext cx="8183880" cy="1051560"/>
          </a:xfrm>
        </p:spPr>
        <p:txBody>
          <a:bodyPr>
            <a:normAutofit/>
          </a:bodyPr>
          <a:lstStyle/>
          <a:p>
            <a:r>
              <a:rPr lang="en-US" dirty="0" smtClean="0"/>
              <a:t>Gender </a:t>
            </a:r>
            <a:r>
              <a:rPr lang="en-US" dirty="0" smtClean="0"/>
              <a:t>vs.</a:t>
            </a:r>
            <a:r>
              <a:rPr lang="en-US" dirty="0" smtClean="0"/>
              <a:t> </a:t>
            </a:r>
            <a:r>
              <a:rPr lang="en-US" dirty="0" smtClean="0"/>
              <a:t>Number of Pennies</a:t>
            </a:r>
            <a:endParaRPr lang="en-US" dirty="0"/>
          </a:p>
        </p:txBody>
      </p:sp>
      <p:pic>
        <p:nvPicPr>
          <p:cNvPr id="5122" name="Picture 2"/>
          <p:cNvPicPr>
            <a:picLocks noGrp="1" noChangeAspect="1" noChangeArrowheads="1"/>
          </p:cNvPicPr>
          <p:nvPr>
            <p:ph idx="1"/>
          </p:nvPr>
        </p:nvPicPr>
        <p:blipFill>
          <a:blip r:embed="rId2" cstate="print"/>
          <a:srcRect/>
          <a:stretch>
            <a:fillRect/>
          </a:stretch>
        </p:blipFill>
        <p:spPr bwMode="auto">
          <a:xfrm>
            <a:off x="4876800" y="3581400"/>
            <a:ext cx="2892444" cy="2359741"/>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cstate="print"/>
          <a:srcRect t="3439" r="4878"/>
          <a:stretch>
            <a:fillRect/>
          </a:stretch>
        </p:blipFill>
        <p:spPr bwMode="auto">
          <a:xfrm>
            <a:off x="914400" y="1905000"/>
            <a:ext cx="2601354" cy="3745654"/>
          </a:xfrm>
          <a:prstGeom prst="rect">
            <a:avLst/>
          </a:prstGeom>
          <a:noFill/>
          <a:ln w="9525">
            <a:noFill/>
            <a:miter lim="800000"/>
            <a:headEnd/>
            <a:tailEnd/>
          </a:ln>
          <a:effectLst/>
        </p:spPr>
      </p:pic>
      <p:sp>
        <p:nvSpPr>
          <p:cNvPr id="5" name="TextBox 4"/>
          <p:cNvSpPr txBox="1"/>
          <p:nvPr/>
        </p:nvSpPr>
        <p:spPr>
          <a:xfrm>
            <a:off x="3733800" y="1295400"/>
            <a:ext cx="4800600" cy="2308324"/>
          </a:xfrm>
          <a:prstGeom prst="rect">
            <a:avLst/>
          </a:prstGeom>
          <a:noFill/>
        </p:spPr>
        <p:txBody>
          <a:bodyPr wrap="square" rtlCol="0">
            <a:spAutoFit/>
          </a:bodyPr>
          <a:lstStyle/>
          <a:p>
            <a:pPr>
              <a:buFont typeface="Arial" pitchFamily="34" charset="0"/>
              <a:buChar char="•"/>
            </a:pPr>
            <a:r>
              <a:rPr lang="en-US" sz="1600" dirty="0" smtClean="0"/>
              <a:t>Shape- both female and male are roughly symmetrical, one outlier in female box plot </a:t>
            </a:r>
          </a:p>
          <a:p>
            <a:pPr>
              <a:buFont typeface="Arial" pitchFamily="34" charset="0"/>
              <a:buChar char="•"/>
            </a:pPr>
            <a:r>
              <a:rPr lang="en-US" sz="1600" dirty="0" smtClean="0"/>
              <a:t>Center-median of females is lower with 14 pennies than median of males with 16 pennies </a:t>
            </a:r>
          </a:p>
          <a:p>
            <a:pPr>
              <a:buFont typeface="Arial" pitchFamily="34" charset="0"/>
              <a:buChar char="•"/>
            </a:pPr>
            <a:r>
              <a:rPr lang="en-US" sz="1600" dirty="0" smtClean="0"/>
              <a:t>Spread-females have a larger range of 12 and std. deviation of 2.64534, whereas males have a range of 10 with a std. deviation of 2.67889</a:t>
            </a:r>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183880" cy="1051560"/>
          </a:xfrm>
        </p:spPr>
        <p:txBody>
          <a:bodyPr>
            <a:normAutofit/>
          </a:bodyPr>
          <a:lstStyle/>
          <a:p>
            <a:r>
              <a:rPr lang="en-US" dirty="0" smtClean="0"/>
              <a:t>Finger </a:t>
            </a:r>
            <a:r>
              <a:rPr lang="en-US" dirty="0" smtClean="0"/>
              <a:t>vs.</a:t>
            </a:r>
            <a:r>
              <a:rPr lang="en-US" dirty="0" smtClean="0"/>
              <a:t> </a:t>
            </a:r>
            <a:r>
              <a:rPr lang="en-US" dirty="0" smtClean="0"/>
              <a:t>Number of Pennies</a:t>
            </a:r>
            <a:endParaRPr lang="en-US" dirty="0"/>
          </a:p>
        </p:txBody>
      </p:sp>
      <p:pic>
        <p:nvPicPr>
          <p:cNvPr id="6146" name="Picture 2"/>
          <p:cNvPicPr>
            <a:picLocks noGrp="1" noChangeAspect="1" noChangeArrowheads="1"/>
          </p:cNvPicPr>
          <p:nvPr>
            <p:ph idx="1"/>
          </p:nvPr>
        </p:nvPicPr>
        <p:blipFill>
          <a:blip r:embed="rId2" cstate="print"/>
          <a:srcRect/>
          <a:stretch>
            <a:fillRect/>
          </a:stretch>
        </p:blipFill>
        <p:spPr bwMode="auto">
          <a:xfrm>
            <a:off x="3048000" y="3429000"/>
            <a:ext cx="2895600" cy="2362315"/>
          </a:xfrm>
          <a:prstGeom prst="rect">
            <a:avLst/>
          </a:prstGeom>
          <a:noFill/>
          <a:ln w="9525">
            <a:noFill/>
            <a:miter lim="800000"/>
            <a:headEnd/>
            <a:tailEnd/>
          </a:ln>
          <a:effectLst/>
        </p:spPr>
      </p:pic>
      <p:pic>
        <p:nvPicPr>
          <p:cNvPr id="6147" name="Picture 3"/>
          <p:cNvPicPr>
            <a:picLocks noChangeAspect="1" noChangeArrowheads="1"/>
          </p:cNvPicPr>
          <p:nvPr/>
        </p:nvPicPr>
        <p:blipFill>
          <a:blip r:embed="rId3" cstate="print"/>
          <a:srcRect t="1709" r="17949"/>
          <a:stretch>
            <a:fillRect/>
          </a:stretch>
        </p:blipFill>
        <p:spPr bwMode="auto">
          <a:xfrm>
            <a:off x="6248400" y="1524000"/>
            <a:ext cx="2438400" cy="4381500"/>
          </a:xfrm>
          <a:prstGeom prst="rect">
            <a:avLst/>
          </a:prstGeom>
          <a:noFill/>
          <a:ln w="9525">
            <a:noFill/>
            <a:miter lim="800000"/>
            <a:headEnd/>
            <a:tailEnd/>
          </a:ln>
          <a:effectLst/>
        </p:spPr>
      </p:pic>
      <p:sp>
        <p:nvSpPr>
          <p:cNvPr id="5" name="TextBox 4"/>
          <p:cNvSpPr txBox="1"/>
          <p:nvPr/>
        </p:nvSpPr>
        <p:spPr>
          <a:xfrm>
            <a:off x="762000" y="1143000"/>
            <a:ext cx="5334000" cy="2062103"/>
          </a:xfrm>
          <a:prstGeom prst="rect">
            <a:avLst/>
          </a:prstGeom>
          <a:noFill/>
        </p:spPr>
        <p:txBody>
          <a:bodyPr wrap="square" rtlCol="0">
            <a:spAutoFit/>
          </a:bodyPr>
          <a:lstStyle/>
          <a:p>
            <a:pPr>
              <a:buFont typeface="Arial" pitchFamily="34" charset="0"/>
              <a:buChar char="•"/>
            </a:pPr>
            <a:r>
              <a:rPr lang="en-US" sz="1600" dirty="0" smtClean="0"/>
              <a:t>Shape-index is right skewed with one outlier, middle is left skewed with one outlier, thumb is an outlier</a:t>
            </a:r>
          </a:p>
          <a:p>
            <a:pPr>
              <a:buFont typeface="Arial" pitchFamily="34" charset="0"/>
              <a:buChar char="•"/>
            </a:pPr>
            <a:r>
              <a:rPr lang="en-US" sz="1600" dirty="0" smtClean="0"/>
              <a:t>Center-median of index is lower at 14.5 pennies than the median of middle with 15 pennies</a:t>
            </a:r>
          </a:p>
          <a:p>
            <a:pPr>
              <a:buFont typeface="Arial" pitchFamily="34" charset="0"/>
              <a:buChar char="•"/>
            </a:pPr>
            <a:r>
              <a:rPr lang="en-US" sz="1600" dirty="0" smtClean="0"/>
              <a:t>Spread-the range of index is smaller with 12 and std. deviation of 2.70131 than the range of middle at 16 and std. deviation of 2.92232</a:t>
            </a:r>
            <a:endParaRPr lang="en-US" sz="1600" dirty="0"/>
          </a:p>
        </p:txBody>
      </p:sp>
    </p:spTree>
  </p:cSld>
  <p:clrMapOvr>
    <a:masterClrMapping/>
  </p:clrMapOvr>
  <p:transition spd="med">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183880" cy="1051560"/>
          </a:xfrm>
        </p:spPr>
        <p:txBody>
          <a:bodyPr>
            <a:normAutofit/>
          </a:bodyPr>
          <a:lstStyle/>
          <a:p>
            <a:r>
              <a:rPr lang="en-US" dirty="0" smtClean="0"/>
              <a:t>Partner </a:t>
            </a:r>
            <a:r>
              <a:rPr lang="en-US" dirty="0" smtClean="0"/>
              <a:t>vs. </a:t>
            </a:r>
            <a:r>
              <a:rPr lang="en-US" dirty="0" smtClean="0"/>
              <a:t>Number of Pennies</a:t>
            </a:r>
            <a:endParaRPr lang="en-US" dirty="0"/>
          </a:p>
        </p:txBody>
      </p:sp>
      <p:pic>
        <p:nvPicPr>
          <p:cNvPr id="7170" name="Picture 2"/>
          <p:cNvPicPr>
            <a:picLocks noGrp="1" noChangeAspect="1" noChangeArrowheads="1"/>
          </p:cNvPicPr>
          <p:nvPr>
            <p:ph idx="1"/>
          </p:nvPr>
        </p:nvPicPr>
        <p:blipFill>
          <a:blip r:embed="rId2" cstate="print"/>
          <a:srcRect/>
          <a:stretch>
            <a:fillRect/>
          </a:stretch>
        </p:blipFill>
        <p:spPr bwMode="auto">
          <a:xfrm>
            <a:off x="2362201" y="3205828"/>
            <a:ext cx="3352800" cy="2735313"/>
          </a:xfrm>
          <a:prstGeom prst="rect">
            <a:avLst/>
          </a:prstGeom>
          <a:noFill/>
          <a:ln w="9525">
            <a:noFill/>
            <a:miter lim="800000"/>
            <a:headEnd/>
            <a:tailEnd/>
          </a:ln>
          <a:effectLst/>
        </p:spPr>
      </p:pic>
      <p:pic>
        <p:nvPicPr>
          <p:cNvPr id="7171" name="Picture 3"/>
          <p:cNvPicPr>
            <a:picLocks noChangeAspect="1" noChangeArrowheads="1"/>
          </p:cNvPicPr>
          <p:nvPr/>
        </p:nvPicPr>
        <p:blipFill>
          <a:blip r:embed="rId3" cstate="print"/>
          <a:srcRect/>
          <a:stretch>
            <a:fillRect/>
          </a:stretch>
        </p:blipFill>
        <p:spPr bwMode="auto">
          <a:xfrm>
            <a:off x="457200" y="1219200"/>
            <a:ext cx="1809643" cy="4894263"/>
          </a:xfrm>
          <a:prstGeom prst="rect">
            <a:avLst/>
          </a:prstGeom>
          <a:noFill/>
          <a:ln w="9525">
            <a:noFill/>
            <a:miter lim="800000"/>
            <a:headEnd/>
            <a:tailEnd/>
          </a:ln>
          <a:effectLst/>
        </p:spPr>
      </p:pic>
      <p:sp>
        <p:nvSpPr>
          <p:cNvPr id="5" name="TextBox 4"/>
          <p:cNvSpPr txBox="1"/>
          <p:nvPr/>
        </p:nvSpPr>
        <p:spPr>
          <a:xfrm>
            <a:off x="3048000" y="1295400"/>
            <a:ext cx="5638800" cy="1815882"/>
          </a:xfrm>
          <a:prstGeom prst="rect">
            <a:avLst/>
          </a:prstGeom>
          <a:noFill/>
        </p:spPr>
        <p:txBody>
          <a:bodyPr wrap="square" rtlCol="0">
            <a:spAutoFit/>
          </a:bodyPr>
          <a:lstStyle/>
          <a:p>
            <a:pPr>
              <a:buFont typeface="Arial" pitchFamily="34" charset="0"/>
              <a:buChar char="•"/>
            </a:pPr>
            <a:r>
              <a:rPr lang="en-US" sz="1600" dirty="0" smtClean="0"/>
              <a:t>Shape-both have roughly symmetrical distributions and no outliers</a:t>
            </a:r>
          </a:p>
          <a:p>
            <a:pPr>
              <a:buFont typeface="Arial" pitchFamily="34" charset="0"/>
              <a:buChar char="•"/>
            </a:pPr>
            <a:r>
              <a:rPr lang="en-US" sz="1600" dirty="0" smtClean="0"/>
              <a:t>Center-median of Brianna is lower at 14 pennies and Joanna’s median is at 15 pennies</a:t>
            </a:r>
          </a:p>
          <a:p>
            <a:pPr>
              <a:buFont typeface="Arial" pitchFamily="34" charset="0"/>
              <a:buChar char="•"/>
            </a:pPr>
            <a:r>
              <a:rPr lang="en-US" sz="1600" dirty="0" smtClean="0"/>
              <a:t>Spread-Brianna has a larger range at 12 with a std. deviation of 2.98089 and Joanna has a range of 10 with std. deviation of 2.6032</a:t>
            </a:r>
            <a:endParaRPr lang="en-US" sz="1600" dirty="0"/>
          </a:p>
        </p:txBody>
      </p:sp>
    </p:spTree>
  </p:cSld>
  <p:clrMapOvr>
    <a:masterClrMapping/>
  </p:clrMapOvr>
  <p:transition spd="med">
    <p:zoom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183880" cy="1051560"/>
          </a:xfrm>
        </p:spPr>
        <p:txBody>
          <a:bodyPr>
            <a:normAutofit fontScale="90000"/>
          </a:bodyPr>
          <a:lstStyle/>
          <a:p>
            <a:r>
              <a:rPr lang="en-US" dirty="0" smtClean="0"/>
              <a:t>Two- Way Table of Categorical Data</a:t>
            </a:r>
            <a:endParaRPr lang="en-US" dirty="0"/>
          </a:p>
        </p:txBody>
      </p:sp>
      <p:pic>
        <p:nvPicPr>
          <p:cNvPr id="8194" name="Picture 2"/>
          <p:cNvPicPr>
            <a:picLocks noGrp="1" noChangeAspect="1" noChangeArrowheads="1"/>
          </p:cNvPicPr>
          <p:nvPr>
            <p:ph idx="1"/>
          </p:nvPr>
        </p:nvPicPr>
        <p:blipFill>
          <a:blip r:embed="rId2" cstate="print"/>
          <a:stretch>
            <a:fillRect/>
          </a:stretch>
        </p:blipFill>
        <p:spPr bwMode="auto">
          <a:xfrm>
            <a:off x="2743200" y="2362200"/>
            <a:ext cx="4114800" cy="2178007"/>
          </a:xfrm>
          <a:prstGeom prst="rect">
            <a:avLst/>
          </a:prstGeom>
          <a:noFill/>
          <a:ln w="9525">
            <a:noFill/>
            <a:miter lim="800000"/>
            <a:headEnd/>
            <a:tailEnd/>
          </a:ln>
          <a:effectLst/>
        </p:spPr>
      </p:pic>
    </p:spTree>
  </p:cSld>
  <p:clrMapOvr>
    <a:masterClrMapping/>
  </p:clrMapOvr>
  <p:transition spd="med">
    <p:strips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183880" cy="1051560"/>
          </a:xfrm>
        </p:spPr>
        <p:txBody>
          <a:bodyPr>
            <a:normAutofit/>
          </a:bodyPr>
          <a:lstStyle/>
          <a:p>
            <a:r>
              <a:rPr lang="en-US" dirty="0" smtClean="0"/>
              <a:t>Marginal Distribution of Hand</a:t>
            </a:r>
            <a:endParaRPr lang="en-US" dirty="0"/>
          </a:p>
        </p:txBody>
      </p:sp>
      <p:pic>
        <p:nvPicPr>
          <p:cNvPr id="9218" name="Picture 2"/>
          <p:cNvPicPr>
            <a:picLocks noGrp="1" noChangeAspect="1" noChangeArrowheads="1"/>
          </p:cNvPicPr>
          <p:nvPr>
            <p:ph idx="1"/>
          </p:nvPr>
        </p:nvPicPr>
        <p:blipFill>
          <a:blip r:embed="rId3" cstate="print"/>
          <a:srcRect/>
          <a:stretch>
            <a:fillRect/>
          </a:stretch>
        </p:blipFill>
        <p:spPr bwMode="auto">
          <a:xfrm>
            <a:off x="1143000" y="2590800"/>
            <a:ext cx="2971800" cy="2424482"/>
          </a:xfrm>
          <a:prstGeom prst="rect">
            <a:avLst/>
          </a:prstGeom>
          <a:noFill/>
          <a:ln w="9525">
            <a:noFill/>
            <a:miter lim="800000"/>
            <a:headEnd/>
            <a:tailEnd/>
          </a:ln>
          <a:effectLst/>
        </p:spPr>
      </p:pic>
      <p:pic>
        <p:nvPicPr>
          <p:cNvPr id="9219" name="Picture 3"/>
          <p:cNvPicPr>
            <a:picLocks noChangeAspect="1" noChangeArrowheads="1"/>
          </p:cNvPicPr>
          <p:nvPr/>
        </p:nvPicPr>
        <p:blipFill>
          <a:blip r:embed="rId4" cstate="print"/>
          <a:srcRect r="15410"/>
          <a:stretch>
            <a:fillRect/>
          </a:stretch>
        </p:blipFill>
        <p:spPr bwMode="auto">
          <a:xfrm>
            <a:off x="5029200" y="2590800"/>
            <a:ext cx="3048000" cy="2314222"/>
          </a:xfrm>
          <a:prstGeom prst="rect">
            <a:avLst/>
          </a:prstGeom>
          <a:noFill/>
          <a:ln w="9525">
            <a:noFill/>
            <a:miter lim="800000"/>
            <a:headEnd/>
            <a:tailEnd/>
          </a:ln>
          <a:effectLst/>
        </p:spPr>
      </p:pic>
    </p:spTree>
  </p:cSld>
  <p:clrMapOvr>
    <a:masterClrMapping/>
  </p:clrMapOvr>
  <p:transition spd="med">
    <p:pull dir="l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142</TotalTime>
  <Words>430</Words>
  <Application>Microsoft Office PowerPoint</Application>
  <PresentationFormat>On-screen Show (4:3)</PresentationFormat>
  <Paragraphs>38</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Aspect</vt:lpstr>
      <vt:lpstr>Minute to Win it</vt:lpstr>
      <vt:lpstr>The Mission</vt:lpstr>
      <vt:lpstr>Our Data (Number of Pennies)</vt:lpstr>
      <vt:lpstr>Normal Model</vt:lpstr>
      <vt:lpstr>Gender vs. Number of Pennies</vt:lpstr>
      <vt:lpstr>Finger vs. Number of Pennies</vt:lpstr>
      <vt:lpstr>Partner vs. Number of Pennies</vt:lpstr>
      <vt:lpstr>Two- Way Table of Categorical Data</vt:lpstr>
      <vt:lpstr>Marginal Distribution of Hand</vt:lpstr>
      <vt:lpstr>Marginal Distribution of Finger</vt:lpstr>
      <vt:lpstr>Conditional Distribution of Hand</vt:lpstr>
      <vt:lpstr>Dependence of Categorical Variables</vt:lpstr>
      <vt:lpstr>Conclusion</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Pennies-On-A-Hand</dc:title>
  <dc:creator>Baer.B284</dc:creator>
  <cp:lastModifiedBy>Baer.B284</cp:lastModifiedBy>
  <cp:revision>22</cp:revision>
  <dcterms:created xsi:type="dcterms:W3CDTF">2011-05-16T17:19:58Z</dcterms:created>
  <dcterms:modified xsi:type="dcterms:W3CDTF">2011-05-17T18:21:48Z</dcterms:modified>
</cp:coreProperties>
</file>